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62" y="-102"/>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235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9E690-86F0-44D8-98AF-D6829651289B}" type="datetimeFigureOut">
              <a:rPr lang="en-US" smtClean="0"/>
              <a:t>9/3/2014</a:t>
            </a:fld>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9EED1-BA14-4A52-B273-4267C8BBDBE3}" type="slidenum">
              <a:rPr lang="en-US" smtClean="0"/>
              <a:t>‹#›</a:t>
            </a:fld>
            <a:endParaRPr lang="en-US"/>
          </a:p>
        </p:txBody>
      </p:sp>
    </p:spTree>
    <p:extLst>
      <p:ext uri="{BB962C8B-B14F-4D97-AF65-F5344CB8AC3E}">
        <p14:creationId xmlns:p14="http://schemas.microsoft.com/office/powerpoint/2010/main" val="7277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98288F-B92A-4C74-8E0E-C8C0D49EC22D}"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380175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8288F-B92A-4C74-8E0E-C8C0D49EC22D}"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238293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8288F-B92A-4C74-8E0E-C8C0D49EC22D}"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230123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8288F-B92A-4C74-8E0E-C8C0D49EC22D}"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168521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8288F-B92A-4C74-8E0E-C8C0D49EC22D}"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357079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98288F-B92A-4C74-8E0E-C8C0D49EC22D}"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222054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98288F-B92A-4C74-8E0E-C8C0D49EC22D}"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375951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98288F-B92A-4C74-8E0E-C8C0D49EC22D}"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50306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8288F-B92A-4C74-8E0E-C8C0D49EC22D}"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241131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8288F-B92A-4C74-8E0E-C8C0D49EC22D}"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275303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8288F-B92A-4C74-8E0E-C8C0D49EC22D}"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A14D8-90FA-45D3-9340-05CF7C2004EA}" type="slidenum">
              <a:rPr lang="en-US" smtClean="0"/>
              <a:t>‹#›</a:t>
            </a:fld>
            <a:endParaRPr lang="en-US"/>
          </a:p>
        </p:txBody>
      </p:sp>
    </p:spTree>
    <p:extLst>
      <p:ext uri="{BB962C8B-B14F-4D97-AF65-F5344CB8AC3E}">
        <p14:creationId xmlns:p14="http://schemas.microsoft.com/office/powerpoint/2010/main" val="166751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8288F-B92A-4C74-8E0E-C8C0D49EC22D}"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A14D8-90FA-45D3-9340-05CF7C2004EA}" type="slidenum">
              <a:rPr lang="en-US" smtClean="0"/>
              <a:t>‹#›</a:t>
            </a:fld>
            <a:endParaRPr lang="en-US"/>
          </a:p>
        </p:txBody>
      </p:sp>
    </p:spTree>
    <p:extLst>
      <p:ext uri="{BB962C8B-B14F-4D97-AF65-F5344CB8AC3E}">
        <p14:creationId xmlns:p14="http://schemas.microsoft.com/office/powerpoint/2010/main" val="979521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5ocq6_3-nEw"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533400"/>
            <a:ext cx="8839200" cy="1815882"/>
          </a:xfrm>
          <a:prstGeom prst="rect">
            <a:avLst/>
          </a:prstGeom>
        </p:spPr>
        <p:txBody>
          <a:bodyPr wrap="square">
            <a:spAutoFit/>
          </a:bodyPr>
          <a:lstStyle/>
          <a:p>
            <a:r>
              <a:rPr lang="en-US" sz="1600" dirty="0" smtClean="0">
                <a:latin typeface="Arial" panose="020B0604020202020204" pitchFamily="34" charset="0"/>
                <a:cs typeface="Arial" panose="020B0604020202020204" pitchFamily="34" charset="0"/>
              </a:rPr>
              <a:t>“The GNU Project is a free software, mass collaboration project, announced on 27 September 1983, by Richard Stallman at MIT. Its aim is to give computer users freedom and control in their use of their computers and computing devices, by collaboratively developing and providing software that is based on the following freedom rights: users are free to run the software, share it (copy, distribute), study it and modify it. GNU software guarantees these freedom-rights legally (via its license), and is therefore free software; the use of the word "free" always being taken to refer to freedom.” http://</a:t>
            </a:r>
            <a:r>
              <a:rPr lang="en-US" sz="1600" dirty="0" err="1" smtClean="0">
                <a:latin typeface="Arial" panose="020B0604020202020204" pitchFamily="34" charset="0"/>
                <a:cs typeface="Arial" panose="020B0604020202020204" pitchFamily="34" charset="0"/>
              </a:rPr>
              <a:t>en.wikipedia.org</a:t>
            </a:r>
            <a:r>
              <a:rPr lang="en-US" sz="1600" dirty="0" smtClean="0">
                <a:latin typeface="Arial" panose="020B0604020202020204" pitchFamily="34" charset="0"/>
                <a:cs typeface="Arial" panose="020B0604020202020204" pitchFamily="34" charset="0"/>
              </a:rPr>
              <a:t>/wiki/</a:t>
            </a:r>
            <a:r>
              <a:rPr lang="en-US" sz="1600" dirty="0" err="1" smtClean="0">
                <a:latin typeface="Arial" panose="020B0604020202020204" pitchFamily="34" charset="0"/>
                <a:cs typeface="Arial" panose="020B0604020202020204" pitchFamily="34" charset="0"/>
              </a:rPr>
              <a:t>GNU_Project</a:t>
            </a:r>
            <a:endParaRPr lang="en-US" sz="1600" dirty="0">
              <a:latin typeface="Arial" panose="020B0604020202020204" pitchFamily="34" charset="0"/>
              <a:cs typeface="Arial" panose="020B0604020202020204" pitchFamily="34" charset="0"/>
            </a:endParaRPr>
          </a:p>
        </p:txBody>
      </p:sp>
      <p:sp>
        <p:nvSpPr>
          <p:cNvPr id="12" name="Rectangle 11"/>
          <p:cNvSpPr/>
          <p:nvPr/>
        </p:nvSpPr>
        <p:spPr>
          <a:xfrm>
            <a:off x="152400" y="152400"/>
            <a:ext cx="8839200" cy="400110"/>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The GNU Project</a:t>
            </a:r>
            <a:endParaRPr lang="en-US" sz="2000" b="1" dirty="0">
              <a:latin typeface="Arial" panose="020B0604020202020204" pitchFamily="34" charset="0"/>
              <a:cs typeface="Arial" panose="020B0604020202020204" pitchFamily="34" charset="0"/>
            </a:endParaRPr>
          </a:p>
        </p:txBody>
      </p:sp>
      <p:sp>
        <p:nvSpPr>
          <p:cNvPr id="14" name="Rectangle 6"/>
          <p:cNvSpPr>
            <a:spLocks noChangeArrowheads="1"/>
          </p:cNvSpPr>
          <p:nvPr/>
        </p:nvSpPr>
        <p:spPr bwMode="auto">
          <a:xfrm>
            <a:off x="152400" y="2400300"/>
            <a:ext cx="807720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457200" indent="-45720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q"/>
            </a:pPr>
            <a:r>
              <a:rPr lang="en-US" altLang="en-US" dirty="0" smtClean="0">
                <a:solidFill>
                  <a:srgbClr val="990000"/>
                </a:solidFill>
              </a:rPr>
              <a:t>Linux</a:t>
            </a:r>
            <a:endParaRPr lang="en-US" altLang="en-US" dirty="0">
              <a:solidFill>
                <a:srgbClr val="990000"/>
              </a:solidFill>
            </a:endParaRPr>
          </a:p>
        </p:txBody>
      </p:sp>
      <p:sp>
        <p:nvSpPr>
          <p:cNvPr id="15" name="Rectangle 7"/>
          <p:cNvSpPr>
            <a:spLocks noChangeArrowheads="1"/>
          </p:cNvSpPr>
          <p:nvPr/>
        </p:nvSpPr>
        <p:spPr bwMode="auto">
          <a:xfrm>
            <a:off x="609600" y="2590800"/>
            <a:ext cx="7696200" cy="50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1800" dirty="0"/>
              <a:t>created by Linus Torvalds in 1991 </a:t>
            </a:r>
          </a:p>
        </p:txBody>
      </p:sp>
      <p:pic>
        <p:nvPicPr>
          <p:cNvPr id="16" name="Picture 8" descr="Linus_Torval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98628"/>
            <a:ext cx="1981200" cy="2047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9"/>
          <p:cNvSpPr>
            <a:spLocks noChangeArrowheads="1"/>
          </p:cNvSpPr>
          <p:nvPr/>
        </p:nvSpPr>
        <p:spPr bwMode="auto">
          <a:xfrm>
            <a:off x="609600" y="2667000"/>
            <a:ext cx="6477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1800" dirty="0"/>
              <a:t>includes system utilities &amp; libraries from the GNU Project </a:t>
            </a:r>
          </a:p>
        </p:txBody>
      </p:sp>
      <p:sp>
        <p:nvSpPr>
          <p:cNvPr id="18" name="Rectangle 10"/>
          <p:cNvSpPr>
            <a:spLocks noChangeArrowheads="1"/>
          </p:cNvSpPr>
          <p:nvPr/>
        </p:nvSpPr>
        <p:spPr bwMode="auto">
          <a:xfrm>
            <a:off x="609600" y="32766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1800" dirty="0"/>
              <a:t>Open Source Hardware: </a:t>
            </a:r>
          </a:p>
        </p:txBody>
      </p:sp>
      <p:sp>
        <p:nvSpPr>
          <p:cNvPr id="19" name="Text Box 11"/>
          <p:cNvSpPr txBox="1">
            <a:spLocks noChangeArrowheads="1"/>
          </p:cNvSpPr>
          <p:nvPr/>
        </p:nvSpPr>
        <p:spPr bwMode="auto">
          <a:xfrm>
            <a:off x="914400" y="3608068"/>
            <a:ext cx="7620000"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a:lnSpc>
                <a:spcPct val="90000"/>
              </a:lnSpc>
              <a:spcBef>
                <a:spcPct val="0"/>
              </a:spcBef>
            </a:pPr>
            <a:r>
              <a:rPr lang="en-US" altLang="en-US" sz="1800" dirty="0">
                <a:solidFill>
                  <a:srgbClr val="0000CC"/>
                </a:solidFill>
              </a:rPr>
              <a:t>Free</a:t>
            </a:r>
          </a:p>
        </p:txBody>
      </p:sp>
      <p:sp>
        <p:nvSpPr>
          <p:cNvPr id="20" name="Text Box 12"/>
          <p:cNvSpPr txBox="1">
            <a:spLocks noChangeArrowheads="1"/>
          </p:cNvSpPr>
          <p:nvPr/>
        </p:nvSpPr>
        <p:spPr bwMode="auto">
          <a:xfrm>
            <a:off x="914400" y="3849368"/>
            <a:ext cx="7620000"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a:lnSpc>
                <a:spcPct val="90000"/>
              </a:lnSpc>
              <a:spcBef>
                <a:spcPct val="0"/>
              </a:spcBef>
            </a:pPr>
            <a:r>
              <a:rPr lang="en-US" altLang="en-US" sz="1800" dirty="0">
                <a:solidFill>
                  <a:srgbClr val="0000CC"/>
                </a:solidFill>
              </a:rPr>
              <a:t>Stable</a:t>
            </a:r>
          </a:p>
        </p:txBody>
      </p:sp>
      <p:sp>
        <p:nvSpPr>
          <p:cNvPr id="21" name="Text Box 13"/>
          <p:cNvSpPr txBox="1">
            <a:spLocks noChangeArrowheads="1"/>
          </p:cNvSpPr>
          <p:nvPr/>
        </p:nvSpPr>
        <p:spPr bwMode="auto">
          <a:xfrm>
            <a:off x="914400" y="4114800"/>
            <a:ext cx="7620000" cy="34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a:lnSpc>
                <a:spcPct val="90000"/>
              </a:lnSpc>
              <a:spcBef>
                <a:spcPct val="0"/>
              </a:spcBef>
            </a:pPr>
            <a:r>
              <a:rPr lang="en-US" altLang="en-US" sz="1800" dirty="0">
                <a:solidFill>
                  <a:srgbClr val="0000CC"/>
                </a:solidFill>
              </a:rPr>
              <a:t>Easily fixed if bugs appear</a:t>
            </a:r>
          </a:p>
        </p:txBody>
      </p:sp>
      <p:sp>
        <p:nvSpPr>
          <p:cNvPr id="22" name="Rectangle 9"/>
          <p:cNvSpPr>
            <a:spLocks noChangeArrowheads="1"/>
          </p:cNvSpPr>
          <p:nvPr/>
        </p:nvSpPr>
        <p:spPr bwMode="auto">
          <a:xfrm>
            <a:off x="685800" y="48768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2000" dirty="0"/>
              <a:t>Low-cost alternative in sagging economy</a:t>
            </a:r>
          </a:p>
        </p:txBody>
      </p:sp>
      <p:sp>
        <p:nvSpPr>
          <p:cNvPr id="24" name="Text Box 14"/>
          <p:cNvSpPr txBox="1">
            <a:spLocks noChangeArrowheads="1"/>
          </p:cNvSpPr>
          <p:nvPr/>
        </p:nvSpPr>
        <p:spPr bwMode="auto">
          <a:xfrm>
            <a:off x="0" y="4443412"/>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Tx/>
              <a:buNone/>
              <a:defRPr/>
            </a:pPr>
            <a:r>
              <a:rPr lang="en-US" sz="2400" b="1" i="1" dirty="0">
                <a:solidFill>
                  <a:srgbClr val="008000"/>
                </a:solidFill>
                <a:effectLst>
                  <a:outerShdw blurRad="38100" dist="38100" dir="2700000" algn="tl">
                    <a:srgbClr val="C0C0C0"/>
                  </a:outerShdw>
                </a:effectLst>
                <a:latin typeface="Century" pitchFamily="18" charset="0"/>
              </a:rPr>
              <a:t>Why did Linux become popular??</a:t>
            </a:r>
          </a:p>
        </p:txBody>
      </p:sp>
      <p:sp>
        <p:nvSpPr>
          <p:cNvPr id="25" name="Rectangle 15"/>
          <p:cNvSpPr>
            <a:spLocks noChangeArrowheads="1"/>
          </p:cNvSpPr>
          <p:nvPr/>
        </p:nvSpPr>
        <p:spPr bwMode="auto">
          <a:xfrm>
            <a:off x="685800" y="50292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2000" dirty="0"/>
              <a:t>Fear of Microsoft gaining a stranglehold on corporate customers</a:t>
            </a:r>
          </a:p>
        </p:txBody>
      </p:sp>
      <p:sp>
        <p:nvSpPr>
          <p:cNvPr id="27" name="Rectangle 16"/>
          <p:cNvSpPr>
            <a:spLocks noChangeArrowheads="1"/>
          </p:cNvSpPr>
          <p:nvPr/>
        </p:nvSpPr>
        <p:spPr bwMode="auto">
          <a:xfrm>
            <a:off x="685800" y="54864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2000" dirty="0"/>
              <a:t>Intel loosened its relationship with Microsoft</a:t>
            </a:r>
          </a:p>
        </p:txBody>
      </p:sp>
      <p:sp>
        <p:nvSpPr>
          <p:cNvPr id="28" name="Rectangle 10"/>
          <p:cNvSpPr>
            <a:spLocks noChangeArrowheads="1"/>
          </p:cNvSpPr>
          <p:nvPr/>
        </p:nvSpPr>
        <p:spPr bwMode="auto">
          <a:xfrm>
            <a:off x="685800" y="5791200"/>
            <a:ext cx="8229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marL="285750" indent="-285750">
              <a:defRPr sz="2400">
                <a:solidFill>
                  <a:schemeClr val="tx2"/>
                </a:solidFill>
                <a:latin typeface="Arial" pitchFamily="34" charset="0"/>
              </a:defRPr>
            </a:lvl1pPr>
            <a:lvl2pPr marL="742950" indent="-285750">
              <a:defRPr sz="2400">
                <a:solidFill>
                  <a:schemeClr val="tx2"/>
                </a:solidFill>
                <a:latin typeface="Arial" pitchFamily="34" charset="0"/>
              </a:defRPr>
            </a:lvl2pPr>
            <a:lvl3pPr marL="1143000" indent="-228600">
              <a:defRPr sz="2400">
                <a:solidFill>
                  <a:schemeClr val="tx2"/>
                </a:solidFill>
                <a:latin typeface="Arial" pitchFamily="34" charset="0"/>
              </a:defRPr>
            </a:lvl3pPr>
            <a:lvl4pPr marL="1600200" indent="-228600">
              <a:defRPr sz="2400">
                <a:solidFill>
                  <a:schemeClr val="tx2"/>
                </a:solidFill>
                <a:latin typeface="Arial" pitchFamily="34" charset="0"/>
              </a:defRPr>
            </a:lvl4pPr>
            <a:lvl5pPr marL="2057400" indent="-228600">
              <a:defRPr sz="2400">
                <a:solidFill>
                  <a:schemeClr val="tx2"/>
                </a:solidFill>
                <a:latin typeface="Arial" pitchFamily="34" charset="0"/>
              </a:defRPr>
            </a:lvl5pPr>
            <a:lvl6pPr marL="2514600" indent="-228600" eaLnBrk="0" fontAlgn="base" hangingPunct="0">
              <a:lnSpc>
                <a:spcPct val="80000"/>
              </a:lnSpc>
              <a:spcBef>
                <a:spcPct val="50000"/>
              </a:spcBef>
              <a:spcAft>
                <a:spcPct val="0"/>
              </a:spcAft>
              <a:buChar char="•"/>
              <a:defRPr sz="2400">
                <a:solidFill>
                  <a:schemeClr val="tx2"/>
                </a:solidFill>
                <a:latin typeface="Arial" pitchFamily="34" charset="0"/>
              </a:defRPr>
            </a:lvl6pPr>
            <a:lvl7pPr marL="2971800" indent="-228600" eaLnBrk="0" fontAlgn="base" hangingPunct="0">
              <a:lnSpc>
                <a:spcPct val="80000"/>
              </a:lnSpc>
              <a:spcBef>
                <a:spcPct val="50000"/>
              </a:spcBef>
              <a:spcAft>
                <a:spcPct val="0"/>
              </a:spcAft>
              <a:buChar char="•"/>
              <a:defRPr sz="2400">
                <a:solidFill>
                  <a:schemeClr val="tx2"/>
                </a:solidFill>
                <a:latin typeface="Arial" pitchFamily="34" charset="0"/>
              </a:defRPr>
            </a:lvl7pPr>
            <a:lvl8pPr marL="3429000" indent="-228600" eaLnBrk="0" fontAlgn="base" hangingPunct="0">
              <a:lnSpc>
                <a:spcPct val="80000"/>
              </a:lnSpc>
              <a:spcBef>
                <a:spcPct val="50000"/>
              </a:spcBef>
              <a:spcAft>
                <a:spcPct val="0"/>
              </a:spcAft>
              <a:buChar char="•"/>
              <a:defRPr sz="2400">
                <a:solidFill>
                  <a:schemeClr val="tx2"/>
                </a:solidFill>
                <a:latin typeface="Arial" pitchFamily="34" charset="0"/>
              </a:defRPr>
            </a:lvl8pPr>
            <a:lvl9pPr marL="3886200" indent="-228600" eaLnBrk="0" fontAlgn="base" hangingPunct="0">
              <a:lnSpc>
                <a:spcPct val="80000"/>
              </a:lnSpc>
              <a:spcBef>
                <a:spcPct val="50000"/>
              </a:spcBef>
              <a:spcAft>
                <a:spcPct val="0"/>
              </a:spcAft>
              <a:buChar char="•"/>
              <a:defRPr sz="2400">
                <a:solidFill>
                  <a:schemeClr val="tx2"/>
                </a:solidFill>
                <a:latin typeface="Arial" pitchFamily="34" charset="0"/>
              </a:defRPr>
            </a:lvl9pPr>
          </a:lstStyle>
          <a:p>
            <a:pPr eaLnBrk="1" hangingPunct="1">
              <a:lnSpc>
                <a:spcPct val="90000"/>
              </a:lnSpc>
              <a:buFont typeface="Wingdings" pitchFamily="2" charset="2"/>
              <a:buChar char="§"/>
            </a:pPr>
            <a:r>
              <a:rPr lang="en-US" altLang="en-US" sz="2000" dirty="0"/>
              <a:t>IBM made an effort to be </a:t>
            </a:r>
            <a:r>
              <a:rPr lang="en-US" altLang="en-US" sz="2000" dirty="0" smtClean="0"/>
              <a:t>Linux-compatible</a:t>
            </a:r>
            <a:endParaRPr lang="en-US" altLang="en-US" sz="2000" dirty="0"/>
          </a:p>
        </p:txBody>
      </p:sp>
      <p:sp>
        <p:nvSpPr>
          <p:cNvPr id="29" name="Text Box 14"/>
          <p:cNvSpPr txBox="1">
            <a:spLocks noChangeArrowheads="1"/>
          </p:cNvSpPr>
          <p:nvPr/>
        </p:nvSpPr>
        <p:spPr bwMode="auto">
          <a:xfrm>
            <a:off x="152400" y="6167735"/>
            <a:ext cx="899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Tx/>
              <a:buNone/>
              <a:defRPr/>
            </a:pPr>
            <a:r>
              <a:rPr lang="en-US" sz="2400" i="1" dirty="0">
                <a:hlinkClick r:id="rId3"/>
              </a:rPr>
              <a:t>How is Linux doing??</a:t>
            </a:r>
            <a:endParaRPr lang="en-US" sz="2400" b="1" i="1" dirty="0">
              <a:solidFill>
                <a:srgbClr val="008000"/>
              </a:solidFill>
              <a:effectLst>
                <a:outerShdw blurRad="38100" dist="38100" dir="2700000" algn="tl">
                  <a:srgbClr val="C0C0C0"/>
                </a:outerShdw>
              </a:effectLst>
              <a:latin typeface="Century" pitchFamily="18" charset="0"/>
            </a:endParaRPr>
          </a:p>
        </p:txBody>
      </p:sp>
    </p:spTree>
    <p:extLst>
      <p:ext uri="{BB962C8B-B14F-4D97-AF65-F5344CB8AC3E}">
        <p14:creationId xmlns:p14="http://schemas.microsoft.com/office/powerpoint/2010/main" val="135557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2000"/>
                                        <p:tgtEl>
                                          <p:spTgt spid="14"/>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par>
                                <p:cTn id="23" presetID="55"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strVal val="#ppt_w*0.70"/>
                                          </p:val>
                                        </p:tav>
                                        <p:tav tm="100000">
                                          <p:val>
                                            <p:strVal val="#ppt_w"/>
                                          </p:val>
                                        </p:tav>
                                      </p:tavLst>
                                    </p:anim>
                                    <p:anim calcmode="lin" valueType="num">
                                      <p:cBhvr>
                                        <p:cTn id="26" dur="500" fill="hold"/>
                                        <p:tgtEl>
                                          <p:spTgt spid="16"/>
                                        </p:tgtEl>
                                        <p:attrNameLst>
                                          <p:attrName>ppt_h</p:attrName>
                                        </p:attrNameLst>
                                      </p:cBhvr>
                                      <p:tavLst>
                                        <p:tav tm="0">
                                          <p:val>
                                            <p:strVal val="#ppt_h"/>
                                          </p:val>
                                        </p:tav>
                                        <p:tav tm="100000">
                                          <p:val>
                                            <p:strVal val="#ppt_h"/>
                                          </p:val>
                                        </p:tav>
                                      </p:tavLst>
                                    </p:anim>
                                    <p:animEffect transition="in" filter="fade">
                                      <p:cBhvr>
                                        <p:cTn id="27" dur="500"/>
                                        <p:tgtEl>
                                          <p:spTgt spid="16"/>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1000"/>
                                        <p:tgtEl>
                                          <p:spTgt spid="17"/>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1000"/>
                                        <p:tgtEl>
                                          <p:spTgt spid="18"/>
                                        </p:tgtEl>
                                      </p:cBhvr>
                                    </p:animEffect>
                                  </p:childTnLst>
                                </p:cTn>
                              </p:par>
                            </p:childTnLst>
                          </p:cTn>
                        </p:par>
                        <p:par>
                          <p:cTn id="36" fill="hold">
                            <p:stCondLst>
                              <p:cond delay="4500"/>
                            </p:stCondLst>
                            <p:childTnLst>
                              <p:par>
                                <p:cTn id="37" presetID="17" presetClass="entr" presetSubtype="1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strVal val="#ppt_h"/>
                                          </p:val>
                                        </p:tav>
                                        <p:tav tm="100000">
                                          <p:val>
                                            <p:strVal val="#ppt_h"/>
                                          </p:val>
                                        </p:tav>
                                      </p:tavLst>
                                    </p:anim>
                                  </p:childTnLst>
                                </p:cTn>
                              </p:par>
                            </p:childTnLst>
                          </p:cTn>
                        </p:par>
                        <p:par>
                          <p:cTn id="41" fill="hold">
                            <p:stCondLst>
                              <p:cond delay="5500"/>
                            </p:stCondLst>
                            <p:childTnLst>
                              <p:par>
                                <p:cTn id="42" presetID="17" presetClass="entr" presetSubtype="1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1000" fill="hold"/>
                                        <p:tgtEl>
                                          <p:spTgt spid="20"/>
                                        </p:tgtEl>
                                        <p:attrNameLst>
                                          <p:attrName>ppt_w</p:attrName>
                                        </p:attrNameLst>
                                      </p:cBhvr>
                                      <p:tavLst>
                                        <p:tav tm="0">
                                          <p:val>
                                            <p:fltVal val="0"/>
                                          </p:val>
                                        </p:tav>
                                        <p:tav tm="100000">
                                          <p:val>
                                            <p:strVal val="#ppt_w"/>
                                          </p:val>
                                        </p:tav>
                                      </p:tavLst>
                                    </p:anim>
                                    <p:anim calcmode="lin" valueType="num">
                                      <p:cBhvr>
                                        <p:cTn id="45" dur="1000" fill="hold"/>
                                        <p:tgtEl>
                                          <p:spTgt spid="20"/>
                                        </p:tgtEl>
                                        <p:attrNameLst>
                                          <p:attrName>ppt_h</p:attrName>
                                        </p:attrNameLst>
                                      </p:cBhvr>
                                      <p:tavLst>
                                        <p:tav tm="0">
                                          <p:val>
                                            <p:strVal val="#ppt_h"/>
                                          </p:val>
                                        </p:tav>
                                        <p:tav tm="100000">
                                          <p:val>
                                            <p:strVal val="#ppt_h"/>
                                          </p:val>
                                        </p:tav>
                                      </p:tavLst>
                                    </p:anim>
                                  </p:childTnLst>
                                </p:cTn>
                              </p:par>
                            </p:childTnLst>
                          </p:cTn>
                        </p:par>
                        <p:par>
                          <p:cTn id="46" fill="hold">
                            <p:stCondLst>
                              <p:cond delay="6500"/>
                            </p:stCondLst>
                            <p:childTnLst>
                              <p:par>
                                <p:cTn id="47" presetID="17" presetClass="entr" presetSubtype="1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1000" fill="hold"/>
                                        <p:tgtEl>
                                          <p:spTgt spid="21"/>
                                        </p:tgtEl>
                                        <p:attrNameLst>
                                          <p:attrName>ppt_w</p:attrName>
                                        </p:attrNameLst>
                                      </p:cBhvr>
                                      <p:tavLst>
                                        <p:tav tm="0">
                                          <p:val>
                                            <p:fltVal val="0"/>
                                          </p:val>
                                        </p:tav>
                                        <p:tav tm="100000">
                                          <p:val>
                                            <p:strVal val="#ppt_w"/>
                                          </p:val>
                                        </p:tav>
                                      </p:tavLst>
                                    </p:anim>
                                    <p:anim calcmode="lin" valueType="num">
                                      <p:cBhvr>
                                        <p:cTn id="50" dur="1000" fill="hold"/>
                                        <p:tgtEl>
                                          <p:spTgt spid="21"/>
                                        </p:tgtEl>
                                        <p:attrNameLst>
                                          <p:attrName>ppt_h</p:attrName>
                                        </p:attrNameLst>
                                      </p:cBhvr>
                                      <p:tavLst>
                                        <p:tav tm="0">
                                          <p:val>
                                            <p:strVal val="#ppt_h"/>
                                          </p:val>
                                        </p:tav>
                                        <p:tav tm="100000">
                                          <p:val>
                                            <p:strVal val="#ppt_h"/>
                                          </p:val>
                                        </p:tav>
                                      </p:tavLst>
                                    </p:anim>
                                  </p:childTnLst>
                                </p:cTn>
                              </p:par>
                            </p:childTnLst>
                          </p:cTn>
                        </p:par>
                        <p:par>
                          <p:cTn id="51" fill="hold">
                            <p:stCondLst>
                              <p:cond delay="7500"/>
                            </p:stCondLst>
                            <p:childTnLst>
                              <p:par>
                                <p:cTn id="52" presetID="51"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770" decel="100000"/>
                                        <p:tgtEl>
                                          <p:spTgt spid="24"/>
                                        </p:tgtEl>
                                      </p:cBhvr>
                                    </p:animEffect>
                                    <p:animScale>
                                      <p:cBhvr>
                                        <p:cTn id="55" dur="770" decel="100000"/>
                                        <p:tgtEl>
                                          <p:spTgt spid="24"/>
                                        </p:tgtEl>
                                      </p:cBhvr>
                                      <p:from x="10000" y="10000"/>
                                      <p:to x="200000" y="450000"/>
                                    </p:animScale>
                                    <p:animScale>
                                      <p:cBhvr>
                                        <p:cTn id="56" dur="1230" accel="100000" fill="hold">
                                          <p:stCondLst>
                                            <p:cond delay="770"/>
                                          </p:stCondLst>
                                        </p:cTn>
                                        <p:tgtEl>
                                          <p:spTgt spid="24"/>
                                        </p:tgtEl>
                                      </p:cBhvr>
                                      <p:from x="200000" y="450000"/>
                                      <p:to x="100000" y="100000"/>
                                    </p:animScale>
                                    <p:set>
                                      <p:cBhvr>
                                        <p:cTn id="57" dur="770" fill="hold"/>
                                        <p:tgtEl>
                                          <p:spTgt spid="24"/>
                                        </p:tgtEl>
                                        <p:attrNameLst>
                                          <p:attrName>ppt_x</p:attrName>
                                        </p:attrNameLst>
                                      </p:cBhvr>
                                      <p:to>
                                        <p:strVal val="(0.5)"/>
                                      </p:to>
                                    </p:set>
                                    <p:anim from="(0.5)" to="(#ppt_x)" calcmode="lin" valueType="num">
                                      <p:cBhvr>
                                        <p:cTn id="58" dur="1230" accel="100000" fill="hold">
                                          <p:stCondLst>
                                            <p:cond delay="770"/>
                                          </p:stCondLst>
                                        </p:cTn>
                                        <p:tgtEl>
                                          <p:spTgt spid="24"/>
                                        </p:tgtEl>
                                        <p:attrNameLst>
                                          <p:attrName>ppt_x</p:attrName>
                                        </p:attrNameLst>
                                      </p:cBhvr>
                                    </p:anim>
                                    <p:set>
                                      <p:cBhvr>
                                        <p:cTn id="59" dur="770" fill="hold"/>
                                        <p:tgtEl>
                                          <p:spTgt spid="24"/>
                                        </p:tgtEl>
                                        <p:attrNameLst>
                                          <p:attrName>ppt_y</p:attrName>
                                        </p:attrNameLst>
                                      </p:cBhvr>
                                      <p:to>
                                        <p:strVal val="(#ppt_y+0.4)"/>
                                      </p:to>
                                    </p:set>
                                    <p:anim from="(#ppt_y+0.4)" to="(#ppt_y)" calcmode="lin" valueType="num">
                                      <p:cBhvr>
                                        <p:cTn id="60" dur="1230" accel="100000" fill="hold">
                                          <p:stCondLst>
                                            <p:cond delay="770"/>
                                          </p:stCondLst>
                                        </p:cTn>
                                        <p:tgtEl>
                                          <p:spTgt spid="24"/>
                                        </p:tgtEl>
                                        <p:attrNameLst>
                                          <p:attrName>ppt_y</p:attrName>
                                        </p:attrNameLst>
                                      </p:cBhvr>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down)">
                                      <p:cBhvr>
                                        <p:cTn id="65" dur="1000"/>
                                        <p:tgtEl>
                                          <p:spTgt spid="22"/>
                                        </p:tgtEl>
                                      </p:cBhvr>
                                    </p:animEffect>
                                  </p:childTnLst>
                                </p:cTn>
                              </p:par>
                            </p:childTnLst>
                          </p:cTn>
                        </p:par>
                        <p:par>
                          <p:cTn id="66" fill="hold">
                            <p:stCondLst>
                              <p:cond delay="1000"/>
                            </p:stCondLst>
                            <p:childTnLst>
                              <p:par>
                                <p:cTn id="67" presetID="22" presetClass="entr" presetSubtype="4" fill="hold" grpId="0"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1000"/>
                                        <p:tgtEl>
                                          <p:spTgt spid="25"/>
                                        </p:tgtEl>
                                      </p:cBhvr>
                                    </p:animEffect>
                                  </p:childTnLst>
                                </p:cTn>
                              </p:par>
                            </p:childTnLst>
                          </p:cTn>
                        </p:par>
                        <p:par>
                          <p:cTn id="70" fill="hold">
                            <p:stCondLst>
                              <p:cond delay="2000"/>
                            </p:stCondLst>
                            <p:childTnLst>
                              <p:par>
                                <p:cTn id="71" presetID="22" presetClass="entr" presetSubtype="4"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down)">
                                      <p:cBhvr>
                                        <p:cTn id="73" dur="1000"/>
                                        <p:tgtEl>
                                          <p:spTgt spid="27"/>
                                        </p:tgtEl>
                                      </p:cBhvr>
                                    </p:animEffect>
                                  </p:childTnLst>
                                </p:cTn>
                              </p:par>
                            </p:childTnLst>
                          </p:cTn>
                        </p:par>
                        <p:par>
                          <p:cTn id="74" fill="hold">
                            <p:stCondLst>
                              <p:cond delay="3000"/>
                            </p:stCondLst>
                            <p:childTnLst>
                              <p:par>
                                <p:cTn id="75" presetID="22" presetClass="entr" presetSubtype="4"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down)">
                                      <p:cBhvr>
                                        <p:cTn id="77" dur="1000"/>
                                        <p:tgtEl>
                                          <p:spTgt spid="28"/>
                                        </p:tgtEl>
                                      </p:cBhvr>
                                    </p:animEffect>
                                  </p:childTnLst>
                                </p:cTn>
                              </p:par>
                            </p:childTnLst>
                          </p:cTn>
                        </p:par>
                        <p:par>
                          <p:cTn id="78" fill="hold">
                            <p:stCondLst>
                              <p:cond delay="4000"/>
                            </p:stCondLst>
                            <p:childTnLst>
                              <p:par>
                                <p:cTn id="79" presetID="51" presetClass="entr" presetSubtype="0"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770" decel="100000"/>
                                        <p:tgtEl>
                                          <p:spTgt spid="29"/>
                                        </p:tgtEl>
                                      </p:cBhvr>
                                    </p:animEffect>
                                    <p:animScale>
                                      <p:cBhvr>
                                        <p:cTn id="82" dur="770" decel="100000"/>
                                        <p:tgtEl>
                                          <p:spTgt spid="29"/>
                                        </p:tgtEl>
                                      </p:cBhvr>
                                      <p:from x="10000" y="10000"/>
                                      <p:to x="200000" y="450000"/>
                                    </p:animScale>
                                    <p:animScale>
                                      <p:cBhvr>
                                        <p:cTn id="83" dur="1230" accel="100000" fill="hold">
                                          <p:stCondLst>
                                            <p:cond delay="770"/>
                                          </p:stCondLst>
                                        </p:cTn>
                                        <p:tgtEl>
                                          <p:spTgt spid="29"/>
                                        </p:tgtEl>
                                      </p:cBhvr>
                                      <p:from x="200000" y="450000"/>
                                      <p:to x="100000" y="100000"/>
                                    </p:animScale>
                                    <p:set>
                                      <p:cBhvr>
                                        <p:cTn id="84" dur="770" fill="hold"/>
                                        <p:tgtEl>
                                          <p:spTgt spid="29"/>
                                        </p:tgtEl>
                                        <p:attrNameLst>
                                          <p:attrName>ppt_x</p:attrName>
                                        </p:attrNameLst>
                                      </p:cBhvr>
                                      <p:to>
                                        <p:strVal val="(0.5)"/>
                                      </p:to>
                                    </p:set>
                                    <p:anim from="(0.5)" to="(#ppt_x)" calcmode="lin" valueType="num">
                                      <p:cBhvr>
                                        <p:cTn id="85" dur="1230" accel="100000" fill="hold">
                                          <p:stCondLst>
                                            <p:cond delay="770"/>
                                          </p:stCondLst>
                                        </p:cTn>
                                        <p:tgtEl>
                                          <p:spTgt spid="29"/>
                                        </p:tgtEl>
                                        <p:attrNameLst>
                                          <p:attrName>ppt_x</p:attrName>
                                        </p:attrNameLst>
                                      </p:cBhvr>
                                    </p:anim>
                                    <p:set>
                                      <p:cBhvr>
                                        <p:cTn id="86" dur="770" fill="hold"/>
                                        <p:tgtEl>
                                          <p:spTgt spid="29"/>
                                        </p:tgtEl>
                                        <p:attrNameLst>
                                          <p:attrName>ppt_y</p:attrName>
                                        </p:attrNameLst>
                                      </p:cBhvr>
                                      <p:to>
                                        <p:strVal val="(#ppt_y+0.4)"/>
                                      </p:to>
                                    </p:set>
                                    <p:anim from="(#ppt_y+0.4)" to="(#ppt_y)" calcmode="lin" valueType="num">
                                      <p:cBhvr>
                                        <p:cTn id="87" dur="1230" accel="100000" fill="hold">
                                          <p:stCondLst>
                                            <p:cond delay="770"/>
                                          </p:stCondLst>
                                        </p:cTn>
                                        <p:tgtEl>
                                          <p:spTgt spid="2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14" grpId="0"/>
      <p:bldP spid="15" grpId="0"/>
      <p:bldP spid="17" grpId="0"/>
      <p:bldP spid="18" grpId="0"/>
      <p:bldP spid="19" grpId="0" autoUpdateAnimBg="0"/>
      <p:bldP spid="20" grpId="0" autoUpdateAnimBg="0"/>
      <p:bldP spid="21" grpId="0" autoUpdateAnimBg="0"/>
      <p:bldP spid="22" grpId="0"/>
      <p:bldP spid="24" grpId="0"/>
      <p:bldP spid="25" grpId="0"/>
      <p:bldP spid="27" grpId="0"/>
      <p:bldP spid="28" grpId="0"/>
      <p:bldP spid="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185</Words>
  <Application>Microsoft Office PowerPoint</Application>
  <PresentationFormat>On-screen Show (4:3)</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UTEP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 Peeter J.</dc:creator>
  <cp:lastModifiedBy>Kirs, Peeter J.</cp:lastModifiedBy>
  <cp:revision>8</cp:revision>
  <dcterms:created xsi:type="dcterms:W3CDTF">2014-09-04T04:11:16Z</dcterms:created>
  <dcterms:modified xsi:type="dcterms:W3CDTF">2014-09-04T14:50:01Z</dcterms:modified>
</cp:coreProperties>
</file>